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898" r:id="rId4"/>
    <p:sldId id="259" r:id="rId5"/>
    <p:sldId id="260" r:id="rId6"/>
    <p:sldId id="261" r:id="rId7"/>
    <p:sldId id="262" r:id="rId8"/>
    <p:sldId id="755" r:id="rId9"/>
    <p:sldId id="909" r:id="rId10"/>
    <p:sldId id="997" r:id="rId11"/>
    <p:sldId id="904" r:id="rId12"/>
    <p:sldId id="996" r:id="rId13"/>
    <p:sldId id="998" r:id="rId14"/>
    <p:sldId id="974" r:id="rId15"/>
    <p:sldId id="990" r:id="rId16"/>
    <p:sldId id="953" r:id="rId17"/>
    <p:sldId id="992" r:id="rId18"/>
    <p:sldId id="994" r:id="rId19"/>
    <p:sldId id="897" r:id="rId20"/>
    <p:sldId id="867" r:id="rId21"/>
    <p:sldId id="407" r:id="rId22"/>
    <p:sldId id="417" r:id="rId23"/>
    <p:sldId id="281" r:id="rId24"/>
    <p:sldId id="950" r:id="rId25"/>
    <p:sldId id="276" r:id="rId26"/>
    <p:sldId id="277" r:id="rId27"/>
    <p:sldId id="278" r:id="rId28"/>
    <p:sldId id="283" r:id="rId29"/>
    <p:sldId id="284" r:id="rId30"/>
    <p:sldId id="309" r:id="rId31"/>
    <p:sldId id="310" r:id="rId32"/>
    <p:sldId id="961" r:id="rId33"/>
    <p:sldId id="962" r:id="rId34"/>
    <p:sldId id="976" r:id="rId35"/>
    <p:sldId id="977" r:id="rId36"/>
    <p:sldId id="978" r:id="rId37"/>
    <p:sldId id="979" r:id="rId38"/>
    <p:sldId id="312" r:id="rId39"/>
    <p:sldId id="313"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C50F9-9036-4B1C-9593-4D5F9868D7AF}" v="23" dt="2023-05-16T09:14:11.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5" d="100"/>
          <a:sy n="75" d="100"/>
        </p:scale>
        <p:origin x="874" y="43"/>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5/17/2023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17/05/2023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3" y="510931"/>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3" y="1736887"/>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2148810"/>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20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6" y="3657600"/>
            <a:ext cx="8382000" cy="2308324"/>
          </a:xfrm>
          <a:prstGeom prst="rect">
            <a:avLst/>
          </a:prstGeom>
        </p:spPr>
        <p:txBody>
          <a:bodyPr wrap="square">
            <a:spAutoFit/>
          </a:bodyPr>
          <a:lstStyle/>
          <a:p>
            <a:pPr algn="ctr"/>
            <a:r>
              <a:rPr lang="it-IT" sz="48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KEMULIAN ILMU DAN SANJUNGAN TERHADAP PARA GURU</a:t>
            </a:r>
          </a:p>
        </p:txBody>
      </p:sp>
      <p:sp>
        <p:nvSpPr>
          <p:cNvPr id="3" name="Rectangle 2">
            <a:extLst>
              <a:ext uri="{FF2B5EF4-FFF2-40B4-BE49-F238E27FC236}">
                <a16:creationId xmlns:a16="http://schemas.microsoft.com/office/drawing/2014/main" id="{1BCD6A67-D6C1-BB03-033A-855C22F9F64D}"/>
              </a:ext>
            </a:extLst>
          </p:cNvPr>
          <p:cNvSpPr/>
          <p:nvPr/>
        </p:nvSpPr>
        <p:spPr>
          <a:xfrm>
            <a:off x="-3" y="63816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582069" y="2858927"/>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28 Syawal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19 Mei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514350" y="1066800"/>
            <a:ext cx="8305800" cy="2057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Ayat tersebut memperihalkan kurniaan darjat yang tinggi kepada para ilmuwan</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2E6F0238-B174-9238-5832-F7E9087D0E7C}"/>
              </a:ext>
            </a:extLst>
          </p:cNvPr>
          <p:cNvSpPr/>
          <p:nvPr/>
        </p:nvSpPr>
        <p:spPr>
          <a:xfrm>
            <a:off x="541646" y="4229100"/>
            <a:ext cx="8305800" cy="1295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Perlu bantuan daripada guru</a:t>
            </a:r>
            <a:endParaRPr lang="en-US" sz="4000" b="1" dirty="0">
              <a:ln w="1905"/>
              <a:solidFill>
                <a:schemeClr val="tx2"/>
              </a:solidFill>
              <a:effectLst>
                <a:innerShdw blurRad="69850" dist="43180" dir="5400000">
                  <a:srgbClr val="000000">
                    <a:alpha val="65000"/>
                  </a:srgbClr>
                </a:innerShdw>
              </a:effectLst>
            </a:endParaRPr>
          </a:p>
        </p:txBody>
      </p:sp>
      <p:sp>
        <p:nvSpPr>
          <p:cNvPr id="2" name="Down Arrow 1"/>
          <p:cNvSpPr/>
          <p:nvPr/>
        </p:nvSpPr>
        <p:spPr>
          <a:xfrm>
            <a:off x="3048000" y="3124200"/>
            <a:ext cx="3276600" cy="1104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5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2324100" y="228600"/>
            <a:ext cx="4686300" cy="12954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MENGHORMATI GURU</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514350" y="1714500"/>
            <a:ext cx="8305800" cy="2057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Sebagai umat Islam, kita diperintahkan untuk menghormati guru</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2E6F0238-B174-9238-5832-F7E9087D0E7C}"/>
              </a:ext>
            </a:extLst>
          </p:cNvPr>
          <p:cNvSpPr/>
          <p:nvPr/>
        </p:nvSpPr>
        <p:spPr>
          <a:xfrm>
            <a:off x="541646" y="4876800"/>
            <a:ext cx="8305800" cy="1295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Satu faktor keberhasilan ilmu</a:t>
            </a:r>
            <a:endParaRPr lang="en-US" sz="4000" b="1" dirty="0">
              <a:ln w="1905"/>
              <a:solidFill>
                <a:schemeClr val="tx2"/>
              </a:solidFill>
              <a:effectLst>
                <a:innerShdw blurRad="69850" dist="43180" dir="5400000">
                  <a:srgbClr val="000000">
                    <a:alpha val="65000"/>
                  </a:srgbClr>
                </a:innerShdw>
              </a:effectLst>
            </a:endParaRPr>
          </a:p>
        </p:txBody>
      </p:sp>
      <p:sp>
        <p:nvSpPr>
          <p:cNvPr id="2" name="Down Arrow 1"/>
          <p:cNvSpPr/>
          <p:nvPr/>
        </p:nvSpPr>
        <p:spPr>
          <a:xfrm>
            <a:off x="3048000" y="3771900"/>
            <a:ext cx="3276600" cy="1104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23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228600"/>
            <a:ext cx="8305800" cy="1524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3200" b="1" dirty="0">
                <a:ln w="1905"/>
                <a:solidFill>
                  <a:schemeClr val="tx2"/>
                </a:solidFill>
                <a:effectLst>
                  <a:innerShdw blurRad="69850" dist="43180" dir="5400000">
                    <a:srgbClr val="000000">
                      <a:alpha val="65000"/>
                    </a:srgbClr>
                  </a:innerShdw>
                </a:effectLst>
              </a:rPr>
              <a:t>Kata-kata oleh Syeikh Az-Zarnuji dalam kitab Ta’lim al Muta’allimn</a:t>
            </a:r>
            <a:endParaRPr lang="en-US" sz="32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2362200"/>
            <a:ext cx="8305800" cy="4114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ln w="1905"/>
                <a:solidFill>
                  <a:schemeClr val="tx2"/>
                </a:solidFill>
                <a:effectLst>
                  <a:innerShdw blurRad="69850" dist="43180" dir="5400000">
                    <a:srgbClr val="000000">
                      <a:alpha val="65000"/>
                    </a:srgbClr>
                  </a:innerShdw>
                </a:effectLst>
              </a:rPr>
              <a:t>“</a:t>
            </a:r>
            <a:r>
              <a:rPr lang="en-US" sz="4000" b="1" dirty="0" err="1">
                <a:ln w="1905"/>
                <a:solidFill>
                  <a:schemeClr val="tx2"/>
                </a:solidFill>
                <a:effectLst>
                  <a:innerShdw blurRad="69850" dist="43180" dir="5400000">
                    <a:srgbClr val="000000">
                      <a:alpha val="65000"/>
                    </a:srgbClr>
                  </a:innerShdw>
                </a:effectLst>
              </a:rPr>
              <a:t>Seseorang</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penuntut</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ilmu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itu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tidak</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akan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memperoleh</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ilmu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tidak</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akan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mendapatkan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manfaatnya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kecuali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dengan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memuliakan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ilmu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ahli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ilmu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begitu</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juga</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memuliakan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gurunya</a:t>
            </a:r>
            <a:r>
              <a:rPr lang="en-US" sz="4000" b="1" dirty="0">
                <a:ln w="1905"/>
                <a:solidFill>
                  <a:schemeClr val="tx2"/>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89010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2133600"/>
            <a:ext cx="8784962" cy="3170099"/>
          </a:xfrm>
          <a:prstGeom prst="rect">
            <a:avLst/>
          </a:prstGeom>
        </p:spPr>
        <p:txBody>
          <a:bodyPr wrap="square">
            <a:spAutoFit/>
          </a:bodyPr>
          <a:lstStyle/>
          <a:p>
            <a:pPr algn="ctr"/>
            <a:r>
              <a:rPr lang="sv-SE" sz="4000" b="1" dirty="0">
                <a:ln w="1905"/>
                <a:solidFill>
                  <a:schemeClr val="accent2">
                    <a:lumMod val="75000"/>
                  </a:schemeClr>
                </a:solidFill>
                <a:effectLst>
                  <a:innerShdw blurRad="69850" dist="43180" dir="5400000">
                    <a:srgbClr val="000000">
                      <a:alpha val="65000"/>
                    </a:srgbClr>
                  </a:innerShdw>
                </a:effectLst>
              </a:rPr>
              <a:t>“Aku adalah hamba orang yang mengajariku satu huruf. Seandainya orang itu mahu, dia boleh menjualku, memerdekakan aku atau memperhambakan diriku.”</a:t>
            </a: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Sayidina Ali bin Abi Thalib berkata :</a:t>
            </a:r>
          </a:p>
        </p:txBody>
      </p:sp>
    </p:spTree>
    <p:extLst>
      <p:ext uri="{BB962C8B-B14F-4D97-AF65-F5344CB8AC3E}">
        <p14:creationId xmlns:p14="http://schemas.microsoft.com/office/powerpoint/2010/main" val="231499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2324100" y="228600"/>
            <a:ext cx="4495800" cy="12954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NAMUN DUKACITANYA</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2590800"/>
            <a:ext cx="8305800" cy="2057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Mutakhir ini, kita melihat bahawa para guru tidak dihormati seperti seharusnya</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1630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752600"/>
            <a:ext cx="8305800" cy="4648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Ada peristiwa di mana pelajar tidak menghargai guru mereka dan melakukan tindakan yang tidak selayaknya, seperti menghina bahkan melakukan kekerasan fizikal dan saman menyaman hingga ke mahkamah.</a:t>
            </a:r>
          </a:p>
        </p:txBody>
      </p:sp>
      <p:sp>
        <p:nvSpPr>
          <p:cNvPr id="2" name="Rectangle: Rounded Corners 1">
            <a:extLst>
              <a:ext uri="{FF2B5EF4-FFF2-40B4-BE49-F238E27FC236}">
                <a16:creationId xmlns:a16="http://schemas.microsoft.com/office/drawing/2014/main" id="{61EF6474-0711-6540-05C6-BA8E83005B83}"/>
              </a:ext>
            </a:extLst>
          </p:cNvPr>
          <p:cNvSpPr/>
          <p:nvPr/>
        </p:nvSpPr>
        <p:spPr>
          <a:xfrm>
            <a:off x="2324100" y="228600"/>
            <a:ext cx="4495800" cy="12954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NAMUN DUKACITANYA</a:t>
            </a:r>
          </a:p>
        </p:txBody>
      </p:sp>
    </p:spTree>
    <p:extLst>
      <p:ext uri="{BB962C8B-B14F-4D97-AF65-F5344CB8AC3E}">
        <p14:creationId xmlns:p14="http://schemas.microsoft.com/office/powerpoint/2010/main" val="251996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981200"/>
            <a:ext cx="8305800" cy="1447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Perlulah diselesaikan secara harmoni</a:t>
            </a:r>
          </a:p>
        </p:txBody>
      </p:sp>
      <p:sp>
        <p:nvSpPr>
          <p:cNvPr id="2" name="Rectangle: Rounded Corners 1">
            <a:extLst>
              <a:ext uri="{FF2B5EF4-FFF2-40B4-BE49-F238E27FC236}">
                <a16:creationId xmlns:a16="http://schemas.microsoft.com/office/drawing/2014/main" id="{61EF6474-0711-6540-05C6-BA8E83005B83}"/>
              </a:ext>
            </a:extLst>
          </p:cNvPr>
          <p:cNvSpPr/>
          <p:nvPr/>
        </p:nvSpPr>
        <p:spPr>
          <a:xfrm>
            <a:off x="323850" y="228600"/>
            <a:ext cx="8496300" cy="12954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rgbClr val="FFC000"/>
                </a:solidFill>
                <a:effectLst>
                  <a:outerShdw blurRad="38100" dist="38100" dir="2700000" algn="tl">
                    <a:srgbClr val="000000">
                      <a:alpha val="43137"/>
                    </a:srgbClr>
                  </a:outerShdw>
                </a:effectLst>
                <a:latin typeface="Arial Black" pitchFamily="34" charset="0"/>
              </a:rPr>
              <a:t>Sekiranya Berlaku Pertikaian Antara Murid Dan Guru</a:t>
            </a:r>
          </a:p>
        </p:txBody>
      </p:sp>
      <p:sp>
        <p:nvSpPr>
          <p:cNvPr id="3" name="Rounded Rectangle 7">
            <a:extLst>
              <a:ext uri="{FF2B5EF4-FFF2-40B4-BE49-F238E27FC236}">
                <a16:creationId xmlns:a16="http://schemas.microsoft.com/office/drawing/2014/main" id="{849CBF8D-7D95-E88C-5619-C10D57ED442D}"/>
              </a:ext>
            </a:extLst>
          </p:cNvPr>
          <p:cNvSpPr/>
          <p:nvPr/>
        </p:nvSpPr>
        <p:spPr>
          <a:xfrm>
            <a:off x="419100" y="3576320"/>
            <a:ext cx="8305800" cy="206248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Ibu bapa pula janganlah mengambil pendekatan seumpama mencurah minyak ke atas api </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647701" y="5745178"/>
            <a:ext cx="8077199"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BERTINDAK SECARA TENANG DAN BIJAKSANA</a:t>
            </a:r>
          </a:p>
        </p:txBody>
      </p:sp>
    </p:spTree>
    <p:extLst>
      <p:ext uri="{BB962C8B-B14F-4D97-AF65-F5344CB8AC3E}">
        <p14:creationId xmlns:p14="http://schemas.microsoft.com/office/powerpoint/2010/main" val="886458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1FE1F87D-98FA-E885-321E-2BB98739D6B3}"/>
              </a:ext>
            </a:extLst>
          </p:cNvPr>
          <p:cNvSpPr/>
          <p:nvPr/>
        </p:nvSpPr>
        <p:spPr>
          <a:xfrm>
            <a:off x="533400" y="914400"/>
            <a:ext cx="8077199" cy="5562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Font typeface="Wingdings" panose="05000000000000000000" pitchFamily="2" charset="2"/>
              <a:buChar char="ü"/>
            </a:pPr>
            <a:r>
              <a:rPr lang="fi-FI" sz="3600" b="1" dirty="0">
                <a:ln w="1905"/>
                <a:solidFill>
                  <a:srgbClr val="7030A0"/>
                </a:solidFill>
                <a:effectLst>
                  <a:innerShdw blurRad="69850" dist="43180" dir="5400000">
                    <a:srgbClr val="000000">
                      <a:alpha val="65000"/>
                    </a:srgbClr>
                  </a:innerShdw>
                </a:effectLst>
              </a:rPr>
              <a:t>Mimbar sekali lagi ingin mengajak seluruh umat Islam untuk menghargai jasa para guru</a:t>
            </a:r>
          </a:p>
          <a:p>
            <a:pPr marL="457200" indent="-457200" algn="just">
              <a:buFont typeface="Wingdings" panose="05000000000000000000" pitchFamily="2" charset="2"/>
              <a:buChar char="ü"/>
            </a:pPr>
            <a:endParaRPr lang="en-US" b="1" dirty="0">
              <a:ln w="1905"/>
              <a:solidFill>
                <a:srgbClr val="7030A0"/>
              </a:solidFill>
              <a:effectLst>
                <a:innerShdw blurRad="69850" dist="43180" dir="5400000">
                  <a:srgbClr val="000000">
                    <a:alpha val="65000"/>
                  </a:srgbClr>
                </a:innerShdw>
              </a:effectLst>
            </a:endParaRPr>
          </a:p>
          <a:p>
            <a:pPr marL="457200" indent="-457200">
              <a:buFont typeface="Wingdings" panose="05000000000000000000" pitchFamily="2" charset="2"/>
              <a:buChar char="ü"/>
            </a:pPr>
            <a:r>
              <a:rPr lang="en-US" sz="3600" b="1" dirty="0" err="1">
                <a:ln w="1905"/>
                <a:solidFill>
                  <a:srgbClr val="7030A0"/>
                </a:solidFill>
                <a:effectLst>
                  <a:innerShdw blurRad="69850" dist="43180" dir="5400000">
                    <a:srgbClr val="000000">
                      <a:alpha val="65000"/>
                    </a:srgbClr>
                  </a:innerShdw>
                </a:effectLst>
              </a:rPr>
              <a:t>Marilah</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sama-sama</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kita</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berdoa</a:t>
            </a:r>
            <a:r>
              <a:rPr lang="en-US" sz="3600" b="1" dirty="0">
                <a:ln w="1905"/>
                <a:solidFill>
                  <a:srgbClr val="7030A0"/>
                </a:solidFill>
                <a:effectLst>
                  <a:innerShdw blurRad="69850" dist="43180" dir="5400000">
                    <a:srgbClr val="000000">
                      <a:alpha val="65000"/>
                    </a:srgbClr>
                  </a:innerShdw>
                </a:effectLst>
              </a:rPr>
              <a:t> agar </a:t>
            </a:r>
            <a:r>
              <a:rPr lang="en-US" sz="3600" b="1" dirty="0" err="1">
                <a:ln w="1905"/>
                <a:solidFill>
                  <a:srgbClr val="7030A0"/>
                </a:solidFill>
                <a:effectLst>
                  <a:innerShdw blurRad="69850" dist="43180" dir="5400000">
                    <a:srgbClr val="000000">
                      <a:alpha val="65000"/>
                    </a:srgbClr>
                  </a:innerShdw>
                </a:effectLst>
              </a:rPr>
              <a:t>semua</a:t>
            </a:r>
            <a:r>
              <a:rPr lang="en-US" sz="3600" b="1" dirty="0">
                <a:ln w="1905"/>
                <a:solidFill>
                  <a:srgbClr val="7030A0"/>
                </a:solidFill>
                <a:effectLst>
                  <a:innerShdw blurRad="69850" dist="43180" dir="5400000">
                    <a:srgbClr val="000000">
                      <a:alpha val="65000"/>
                    </a:srgbClr>
                  </a:innerShdw>
                </a:effectLst>
              </a:rPr>
              <a:t> yang </a:t>
            </a:r>
            <a:r>
              <a:rPr lang="en-US" sz="3600" b="1" dirty="0" err="1">
                <a:ln w="1905"/>
                <a:solidFill>
                  <a:srgbClr val="7030A0"/>
                </a:solidFill>
                <a:effectLst>
                  <a:innerShdw blurRad="69850" dist="43180" dir="5400000">
                    <a:srgbClr val="000000">
                      <a:alpha val="65000"/>
                    </a:srgbClr>
                  </a:innerShdw>
                </a:effectLst>
              </a:rPr>
              <a:t>bergelar</a:t>
            </a:r>
            <a:r>
              <a:rPr lang="en-US" sz="3600" b="1" dirty="0">
                <a:ln w="1905"/>
                <a:solidFill>
                  <a:srgbClr val="7030A0"/>
                </a:solidFill>
                <a:effectLst>
                  <a:innerShdw blurRad="69850" dist="43180" dir="5400000">
                    <a:srgbClr val="000000">
                      <a:alpha val="65000"/>
                    </a:srgbClr>
                  </a:innerShdw>
                </a:effectLst>
              </a:rPr>
              <a:t> guru dan </a:t>
            </a:r>
            <a:r>
              <a:rPr lang="en-US" sz="3600" b="1" dirty="0" err="1">
                <a:ln w="1905"/>
                <a:solidFill>
                  <a:srgbClr val="7030A0"/>
                </a:solidFill>
                <a:effectLst>
                  <a:innerShdw blurRad="69850" dist="43180" dir="5400000">
                    <a:srgbClr val="000000">
                      <a:alpha val="65000"/>
                    </a:srgbClr>
                  </a:innerShdw>
                </a:effectLst>
              </a:rPr>
              <a:t>seluruh</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warga</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pendidik</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semoga</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mereka</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dalam</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keadaan</a:t>
            </a:r>
            <a:r>
              <a:rPr lang="en-US" sz="3600" b="1" dirty="0">
                <a:ln w="1905"/>
                <a:solidFill>
                  <a:srgbClr val="7030A0"/>
                </a:solidFill>
                <a:effectLst>
                  <a:innerShdw blurRad="69850" dist="43180" dir="5400000">
                    <a:srgbClr val="000000">
                      <a:alpha val="65000"/>
                    </a:srgbClr>
                  </a:innerShdw>
                </a:effectLst>
              </a:rPr>
              <a:t> </a:t>
            </a:r>
            <a:r>
              <a:rPr lang="en-US" sz="3600" b="1" dirty="0" err="1">
                <a:ln w="1905"/>
                <a:solidFill>
                  <a:srgbClr val="7030A0"/>
                </a:solidFill>
                <a:effectLst>
                  <a:innerShdw blurRad="69850" dist="43180" dir="5400000">
                    <a:srgbClr val="000000">
                      <a:alpha val="65000"/>
                    </a:srgbClr>
                  </a:innerShdw>
                </a:effectLst>
              </a:rPr>
              <a:t>sihat</a:t>
            </a:r>
            <a:r>
              <a:rPr lang="en-US" sz="3600" b="1" dirty="0">
                <a:ln w="1905"/>
                <a:solidFill>
                  <a:srgbClr val="7030A0"/>
                </a:solidFill>
                <a:effectLst>
                  <a:innerShdw blurRad="69850" dist="43180" dir="5400000">
                    <a:srgbClr val="000000">
                      <a:alpha val="65000"/>
                    </a:srgbClr>
                  </a:innerShdw>
                </a:effectLst>
              </a:rPr>
              <a:t> dan </a:t>
            </a:r>
            <a:r>
              <a:rPr lang="en-US" sz="3600" b="1" dirty="0" err="1">
                <a:ln w="1905"/>
                <a:solidFill>
                  <a:srgbClr val="7030A0"/>
                </a:solidFill>
                <a:effectLst>
                  <a:innerShdw blurRad="69850" dist="43180" dir="5400000">
                    <a:srgbClr val="000000">
                      <a:alpha val="65000"/>
                    </a:srgbClr>
                  </a:innerShdw>
                </a:effectLst>
              </a:rPr>
              <a:t>sejahtera</a:t>
            </a:r>
            <a:endParaRPr lang="en-US" sz="3600" b="1" dirty="0">
              <a:ln w="1905"/>
              <a:solidFill>
                <a:srgbClr val="7030A0"/>
              </a:solidFill>
              <a:effectLst>
                <a:innerShdw blurRad="69850" dist="43180" dir="5400000">
                  <a:srgbClr val="000000">
                    <a:alpha val="65000"/>
                  </a:srgbClr>
                </a:innerShdw>
              </a:effectLst>
            </a:endParaRPr>
          </a:p>
        </p:txBody>
      </p:sp>
      <p:sp>
        <p:nvSpPr>
          <p:cNvPr id="15" name="Snip Diagonal Corner Rectangle 5">
            <a:extLst>
              <a:ext uri="{FF2B5EF4-FFF2-40B4-BE49-F238E27FC236}">
                <a16:creationId xmlns:a16="http://schemas.microsoft.com/office/drawing/2014/main" id="{1C36385B-0113-2A09-C13F-CDA5064D1C56}"/>
              </a:ext>
            </a:extLst>
          </p:cNvPr>
          <p:cNvSpPr/>
          <p:nvPr/>
        </p:nvSpPr>
        <p:spPr>
          <a:xfrm>
            <a:off x="533400" y="152400"/>
            <a:ext cx="8077199" cy="7620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KESIMPULANNYA</a:t>
            </a:r>
          </a:p>
        </p:txBody>
      </p:sp>
    </p:spTree>
    <p:extLst>
      <p:ext uri="{BB962C8B-B14F-4D97-AF65-F5344CB8AC3E}">
        <p14:creationId xmlns:p14="http://schemas.microsoft.com/office/powerpoint/2010/main" val="95087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399" y="762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443851" y="164812"/>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a:extLst>
              <a:ext uri="{FF2B5EF4-FFF2-40B4-BE49-F238E27FC236}">
                <a16:creationId xmlns:a16="http://schemas.microsoft.com/office/drawing/2014/main" id="{F8A4B40A-5489-7D81-1EA9-8F5793718E7F}"/>
              </a:ext>
            </a:extLst>
          </p:cNvPr>
          <p:cNvSpPr/>
          <p:nvPr/>
        </p:nvSpPr>
        <p:spPr>
          <a:xfrm>
            <a:off x="228597" y="4104144"/>
            <a:ext cx="8686800" cy="2677656"/>
          </a:xfrm>
          <a:prstGeom prst="rect">
            <a:avLst/>
          </a:prstGeom>
        </p:spPr>
        <p:txBody>
          <a:bodyPr wrap="square">
            <a:spAutoFit/>
          </a:bodyPr>
          <a:lstStyle/>
          <a:p>
            <a:pPr algn="just"/>
            <a:r>
              <a:rPr lang="ms-MY" sz="2400" b="1" dirty="0"/>
              <a:t>Maksudnya </a:t>
            </a:r>
            <a:r>
              <a:rPr lang="ms-MY" sz="2400" dirty="0">
                <a:solidFill>
                  <a:srgbClr val="002060"/>
                </a:solidFill>
              </a:rPr>
              <a:t>:</a:t>
            </a:r>
            <a:r>
              <a:rPr lang="ms-MY" sz="2400" b="1" dirty="0">
                <a:solidFill>
                  <a:srgbClr val="002060"/>
                </a:solidFill>
              </a:rPr>
              <a:t> Allah menerangkan (kepada sekalian makhlukNya dengan dalil-dalil dan bukti), bahawasanya tiada Tuhan (yang berhak disembah) melainkan Dia, dan para malaikat dan orang-orang yang berilmu (mengakui dan menegaskan juga yang demikian); tiada Tuhan (yang berhak disembah) melainkan Dia; Yang Maha Kuasa, lagi Maha Bijaksana. </a:t>
            </a:r>
          </a:p>
          <a:p>
            <a:pPr algn="r"/>
            <a:r>
              <a:rPr lang="ms-MY" sz="2400" b="1" dirty="0">
                <a:solidFill>
                  <a:srgbClr val="002060"/>
                </a:solidFill>
              </a:rPr>
              <a:t>(Surah Ali Imran: Ayat 18)</a:t>
            </a:r>
          </a:p>
        </p:txBody>
      </p:sp>
      <p:pic>
        <p:nvPicPr>
          <p:cNvPr id="10" name="Picture 9" descr="A picture containing black, darkness&#10;&#10;Description automatically generated">
            <a:extLst>
              <a:ext uri="{FF2B5EF4-FFF2-40B4-BE49-F238E27FC236}">
                <a16:creationId xmlns:a16="http://schemas.microsoft.com/office/drawing/2014/main" id="{F8BAD61E-18AA-24AF-A210-33B68FEAF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45" y="1254731"/>
            <a:ext cx="8418104" cy="2432882"/>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838200"/>
            <a:ext cx="9155430" cy="74817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endParaRPr lang="en-US" sz="44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YE" sz="44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rPr>
              <a:t>بَارَكَ اللهُ لِيْ وَلَكُمْ فِي الْقُرْآنِ الْعَظِيْمِ،</a:t>
            </a:r>
          </a:p>
          <a:p>
            <a:pPr algn="ctr" rtl="1">
              <a:lnSpc>
                <a:spcPct val="115000"/>
              </a:lnSpc>
              <a:spcAft>
                <a:spcPts val="800"/>
              </a:spcAft>
            </a:pPr>
            <a:r>
              <a:rPr lang="ar-YE" sz="44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rPr>
              <a:t> وَنَفَعَنِيْ وَإِيَّاكُمْ بِمَا فِيْهِ مِنَ الآيَاتِ وَالذِّكْرِ الْحَكِيْمِ،</a:t>
            </a:r>
          </a:p>
          <a:p>
            <a:pPr algn="ctr" rtl="1">
              <a:lnSpc>
                <a:spcPct val="115000"/>
              </a:lnSpc>
              <a:spcAft>
                <a:spcPts val="800"/>
              </a:spcAft>
            </a:pPr>
            <a:r>
              <a:rPr lang="ar-YE" sz="44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rPr>
              <a:t> وَتَقَبَّلَ مِنِّيْ وَمِنْكُمْ تِلاَوَتَهُ إِنَّهُ هُوَ السَّمِيْعُ الْعَلِيْمُ،</a:t>
            </a:r>
          </a:p>
          <a:p>
            <a:pPr algn="ctr" rtl="1">
              <a:lnSpc>
                <a:spcPct val="115000"/>
              </a:lnSpc>
              <a:spcAft>
                <a:spcPts val="800"/>
              </a:spcAft>
            </a:pPr>
            <a:r>
              <a:rPr lang="ar-YE" sz="44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rPr>
              <a:t> أَقُوْلُ قَوْلِيْ هَذَا وَأَسْتَغْفِرُ اللهَ الْعَظِيْمَ لِيْ وَلَكُمْ،</a:t>
            </a:r>
          </a:p>
          <a:p>
            <a:pPr algn="ctr" rtl="1">
              <a:lnSpc>
                <a:spcPct val="115000"/>
              </a:lnSpc>
              <a:spcAft>
                <a:spcPts val="800"/>
              </a:spcAft>
            </a:pPr>
            <a:r>
              <a:rPr lang="ar-YE" sz="44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rPr>
              <a:t>وَلِسَائِرِ المُسْلِمِينَ وَالمُسْلِمَاتِ وَالمُؤْمِنِينَ وَالمُؤْمِنَاتِ مِنْ كلِّ ذَنْبٍ، فَاسْتَغْفِرُوْهُ، إِنَّهُ </a:t>
            </a:r>
            <a:r>
              <a:rPr lang="ar-YE"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rPr>
              <a:t>هُوَ الْغَفُوْرُ الرَّحِيْمُ.</a:t>
            </a:r>
          </a:p>
          <a:p>
            <a:pPr algn="ctr" rtl="1">
              <a:lnSpc>
                <a:spcPct val="115000"/>
              </a:lnSpc>
              <a:spcAft>
                <a:spcPts val="800"/>
              </a:spcAft>
            </a:pPr>
            <a:endParaRPr lang="ar-YE" sz="36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endParaRPr lang="ar-YE" sz="36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827544"/>
            <a:ext cx="8335488" cy="2481449"/>
          </a:xfrm>
          <a:prstGeom prst="rect">
            <a:avLst/>
          </a:prstGeom>
          <a:solidFill>
            <a:schemeClr val="accent2">
              <a:lumMod val="50000"/>
              <a:alpha val="55000"/>
            </a:schemeClr>
          </a:solidFill>
        </p:spPr>
        <p:txBody>
          <a:bodyPr wrap="square">
            <a:spAutoFit/>
          </a:bodyPr>
          <a:lstStyle/>
          <a:p>
            <a:pPr algn="ctr">
              <a:lnSpc>
                <a:spcPct val="150000"/>
              </a:lnSpc>
            </a:pP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a:lnSpc>
                <a:spcPct val="150000"/>
              </a:lnSpc>
            </a:pP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a:t>
            </a:r>
          </a:p>
        </p:txBody>
      </p:sp>
      <p:sp>
        <p:nvSpPr>
          <p:cNvPr id="5" name="TextBox 4"/>
          <p:cNvSpPr txBox="1"/>
          <p:nvPr/>
        </p:nvSpPr>
        <p:spPr>
          <a:xfrm>
            <a:off x="0" y="3704779"/>
            <a:ext cx="9144000" cy="258532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juga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Nabi Muhammad (S.A.W) </a:t>
            </a:r>
          </a:p>
          <a:p>
            <a:pPr algn="ctr" fontAlgn="auto">
              <a:spcBef>
                <a:spcPts val="0"/>
              </a:spcBef>
              <a:spcAft>
                <a:spcPts val="0"/>
              </a:spcAft>
              <a:defRPr/>
            </a:pP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 dan Rasul-Nya. </a:t>
            </a:r>
          </a:p>
          <a:p>
            <a:pPr algn="ctr" fontAlgn="auto">
              <a:spcBef>
                <a:spcPts val="0"/>
              </a:spcBef>
              <a:spcAft>
                <a:spcPts val="0"/>
              </a:spcAft>
              <a:defRPr/>
            </a:pPr>
            <a:endPar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452431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3200" b="1" dirty="0">
              <a:solidFill>
                <a:srgbClr val="FF0000"/>
              </a:solidFill>
            </a:endParaRPr>
          </a:p>
          <a:p>
            <a:pPr algn="just"/>
            <a:r>
              <a:rPr lang="ms-MY" sz="3200" b="1" dirty="0">
                <a:solidFill>
                  <a:schemeClr val="accent5">
                    <a:lumMod val="50000"/>
                  </a:schemeClr>
                </a:solidFill>
              </a:rPr>
              <a:t>Perbaikilah hubungan antara kami, pertautkanlah hati-hati kami dengan penuh kasih sayang, limpahkanlah dalam kehidupan keluarga kami sakinah, mawaddah dan rahmah. Hidupkanlah semangat bekerjasama dan bersatu padu dalam kejiranan dan qaryah kami.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353943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accent5">
                    <a:lumMod val="50000"/>
                  </a:schemeClr>
                </a:solidFill>
              </a:rPr>
              <a:t>Kurniakanlah kepada para belia dan remaja kami jiwa yang mantap, iman yang teguh, ilmu yang bermanfaat agar mereka menjadi generasi al-Qowiyyul al-Amin, generasi yang hebat lagi amanah. Jauhkanlah mereka daripada perkara-perkara yang boleh menjatuhkan maruah diri, keluarga, masyarakat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ms-MY" sz="3200" b="1" dirty="0">
                <a:solidFill>
                  <a:srgbClr val="FF0000"/>
                </a:solidFill>
              </a:rPr>
              <a:t>Ya Allah, </a:t>
            </a:r>
          </a:p>
          <a:p>
            <a:endParaRPr lang="ms-MY" sz="3200" b="1" dirty="0">
              <a:solidFill>
                <a:srgbClr val="FF0000"/>
              </a:solidFill>
            </a:endParaRPr>
          </a:p>
          <a:p>
            <a:pPr algn="ctr"/>
            <a:r>
              <a:rPr lang="ms-MY" sz="3200" b="1" dirty="0">
                <a:solidFill>
                  <a:schemeClr val="accent5">
                    <a:lumMod val="50000"/>
                  </a:schemeClr>
                </a:solidFill>
              </a:rPr>
              <a:t>Tunjukkanlah kami jalan-jalan kebaikan dan kesejahteraan, selamatkan kami daripada kegelapan kufur menuju kepada sinar iman, peliharalah akidah kami berpandukan akidah ahli sunnah wal jamaah. Janganlah Engkau pesongkan hati kami daripada kebenaran. Akhiri hayat kami dalam keadaan Islam dan Iman.</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66800"/>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3200" b="1" dirty="0">
              <a:solidFill>
                <a:schemeClr val="accent5">
                  <a:lumMod val="50000"/>
                </a:schemeClr>
              </a:solidFill>
            </a:endParaRPr>
          </a:p>
          <a:p>
            <a:pPr algn="just"/>
            <a:r>
              <a:rPr lang="ms-MY" sz="3200" b="1" dirty="0">
                <a:solidFill>
                  <a:schemeClr val="accent5">
                    <a:lumMod val="50000"/>
                  </a:schemeClr>
                </a:solidFill>
              </a:rPr>
              <a:t>Jadikanlah negeri Terengganu, negeri yang aman dan damai. Bukakanlah pintu-pintu rezeki dari segala penjuru. Jaukanlah negeri kami ini dan negara umat Islam seluruhnya daripada segala malapetaka, musibah dan apa jua kemurkaanMu. </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005539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914400"/>
            <a:ext cx="8701030" cy="2585323"/>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عَلَى سَيِّدِنَا مُحَمَّدٍ،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عَبْدِكَ وَرَسُولِكَ النَّبِيِّ الْكَرِيمِ.</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وَسَلِّمْ تَسْلِيمًا كَثِيرًا</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14370" y="4038600"/>
            <a:ext cx="870103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Hamba-Mu,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Nabi yang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Salam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Keatasnya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43048" y="4572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Khutbah Hari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28 SYAWAL 1444H / 19 MEI 2023</a:t>
            </a:r>
          </a:p>
        </p:txBody>
      </p:sp>
      <p:sp>
        <p:nvSpPr>
          <p:cNvPr id="2" name="Rectangle 1">
            <a:extLst>
              <a:ext uri="{FF2B5EF4-FFF2-40B4-BE49-F238E27FC236}">
                <a16:creationId xmlns:a16="http://schemas.microsoft.com/office/drawing/2014/main" id="{69ECEDE2-F65D-916A-73E0-F91ABC2C9367}"/>
              </a:ext>
            </a:extLst>
          </p:cNvPr>
          <p:cNvSpPr/>
          <p:nvPr/>
        </p:nvSpPr>
        <p:spPr>
          <a:xfrm>
            <a:off x="380999" y="3203138"/>
            <a:ext cx="8382000" cy="2308324"/>
          </a:xfrm>
          <a:prstGeom prst="rect">
            <a:avLst/>
          </a:prstGeom>
        </p:spPr>
        <p:txBody>
          <a:bodyPr wrap="square">
            <a:spAutoFit/>
          </a:bodyPr>
          <a:lstStyle/>
          <a:p>
            <a:pPr algn="ctr"/>
            <a:r>
              <a:rPr lang="it-IT" sz="48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KEMULIAN ILMU DAN SANJUNGAN TERHADAP PARA GURU</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7" name="Arrow: Left-Up 6">
            <a:extLst>
              <a:ext uri="{FF2B5EF4-FFF2-40B4-BE49-F238E27FC236}">
                <a16:creationId xmlns:a16="http://schemas.microsoft.com/office/drawing/2014/main" id="{2A8758CC-0F27-4F70-7B3A-A8BE6198A943}"/>
              </a:ext>
            </a:extLst>
          </p:cNvPr>
          <p:cNvSpPr/>
          <p:nvPr/>
        </p:nvSpPr>
        <p:spPr>
          <a:xfrm rot="13512863">
            <a:off x="3923056" y="4110676"/>
            <a:ext cx="1297886" cy="1288409"/>
          </a:xfrm>
          <a:prstGeom prst="leftUpArrow">
            <a:avLst>
              <a:gd name="adj1" fmla="val 16120"/>
              <a:gd name="adj2" fmla="val 2500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237744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dirty="0">
                <a:ln w="1905"/>
                <a:solidFill>
                  <a:schemeClr val="tx2"/>
                </a:solidFill>
                <a:effectLst>
                  <a:innerShdw blurRad="69850" dist="43180" dir="5400000">
                    <a:srgbClr val="000000">
                      <a:alpha val="65000"/>
                    </a:srgbClr>
                  </a:innerShdw>
                </a:effectLst>
              </a:rPr>
              <a:t>Merupakan sesuatu yang sangat penting dan mulia dalam kehidupan</a:t>
            </a:r>
            <a:endParaRPr lang="en-US" sz="3600" b="1" dirty="0">
              <a:ln w="1905"/>
              <a:solidFill>
                <a:schemeClr val="tx2"/>
              </a:solidFill>
              <a:effectLst>
                <a:innerShdw blurRad="69850" dist="43180" dir="5400000">
                  <a:srgbClr val="000000">
                    <a:alpha val="65000"/>
                  </a:srgbClr>
                </a:innerShdw>
              </a:effectLst>
            </a:endParaRPr>
          </a:p>
        </p:txBody>
      </p:sp>
      <p:sp>
        <p:nvSpPr>
          <p:cNvPr id="3" name="Rectangle: Rounded Corners 2">
            <a:extLst>
              <a:ext uri="{FF2B5EF4-FFF2-40B4-BE49-F238E27FC236}">
                <a16:creationId xmlns:a16="http://schemas.microsoft.com/office/drawing/2014/main" id="{76500C0E-2B7C-8FD2-A4BB-ABDDF40890FD}"/>
              </a:ext>
            </a:extLst>
          </p:cNvPr>
          <p:cNvSpPr/>
          <p:nvPr/>
        </p:nvSpPr>
        <p:spPr>
          <a:xfrm>
            <a:off x="2324100" y="457200"/>
            <a:ext cx="4495800" cy="13716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ILMU</a:t>
            </a:r>
          </a:p>
        </p:txBody>
      </p:sp>
      <p:sp>
        <p:nvSpPr>
          <p:cNvPr id="2" name="Rectangle: Rounded Corners 1">
            <a:extLst>
              <a:ext uri="{FF2B5EF4-FFF2-40B4-BE49-F238E27FC236}">
                <a16:creationId xmlns:a16="http://schemas.microsoft.com/office/drawing/2014/main" id="{36902F3E-95A8-1F99-AFF9-8D169C969DCD}"/>
              </a:ext>
            </a:extLst>
          </p:cNvPr>
          <p:cNvSpPr/>
          <p:nvPr/>
        </p:nvSpPr>
        <p:spPr>
          <a:xfrm>
            <a:off x="838200" y="5181600"/>
            <a:ext cx="312420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D</a:t>
            </a: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UNIAW</a:t>
            </a:r>
            <a:r>
              <a:rPr lang="fi-FI" sz="4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I</a:t>
            </a: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 </a:t>
            </a:r>
          </a:p>
        </p:txBody>
      </p:sp>
      <p:sp>
        <p:nvSpPr>
          <p:cNvPr id="6" name="Rectangle: Rounded Corners 5">
            <a:extLst>
              <a:ext uri="{FF2B5EF4-FFF2-40B4-BE49-F238E27FC236}">
                <a16:creationId xmlns:a16="http://schemas.microsoft.com/office/drawing/2014/main" id="{6CCB9B2C-DB1F-1450-C5A4-8306DEE890B3}"/>
              </a:ext>
            </a:extLst>
          </p:cNvPr>
          <p:cNvSpPr/>
          <p:nvPr/>
        </p:nvSpPr>
        <p:spPr>
          <a:xfrm>
            <a:off x="5181600" y="5181600"/>
            <a:ext cx="312420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UKHRAWI</a:t>
            </a: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7" name="Arrow: Left-Up 6">
            <a:extLst>
              <a:ext uri="{FF2B5EF4-FFF2-40B4-BE49-F238E27FC236}">
                <a16:creationId xmlns:a16="http://schemas.microsoft.com/office/drawing/2014/main" id="{2A8758CC-0F27-4F70-7B3A-A8BE6198A943}"/>
              </a:ext>
            </a:extLst>
          </p:cNvPr>
          <p:cNvSpPr/>
          <p:nvPr/>
        </p:nvSpPr>
        <p:spPr>
          <a:xfrm rot="13512863">
            <a:off x="3923056" y="4110676"/>
            <a:ext cx="1297886" cy="1288409"/>
          </a:xfrm>
          <a:prstGeom prst="leftUpArrow">
            <a:avLst>
              <a:gd name="adj1" fmla="val 16120"/>
              <a:gd name="adj2" fmla="val 2500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237744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dirty="0">
                <a:ln w="1905"/>
                <a:solidFill>
                  <a:schemeClr val="tx2"/>
                </a:solidFill>
                <a:effectLst>
                  <a:innerShdw blurRad="69850" dist="43180" dir="5400000">
                    <a:srgbClr val="000000">
                      <a:alpha val="65000"/>
                    </a:srgbClr>
                  </a:innerShdw>
                </a:effectLst>
              </a:rPr>
              <a:t>Cahaya yang boleh membimbing menuju</a:t>
            </a:r>
            <a:endParaRPr lang="en-US" sz="3600" b="1" dirty="0">
              <a:ln w="1905"/>
              <a:solidFill>
                <a:schemeClr val="tx2"/>
              </a:solidFill>
              <a:effectLst>
                <a:innerShdw blurRad="69850" dist="43180" dir="5400000">
                  <a:srgbClr val="000000">
                    <a:alpha val="65000"/>
                  </a:srgbClr>
                </a:innerShdw>
              </a:effectLst>
            </a:endParaRPr>
          </a:p>
        </p:txBody>
      </p:sp>
      <p:sp>
        <p:nvSpPr>
          <p:cNvPr id="3" name="Rectangle: Rounded Corners 2">
            <a:extLst>
              <a:ext uri="{FF2B5EF4-FFF2-40B4-BE49-F238E27FC236}">
                <a16:creationId xmlns:a16="http://schemas.microsoft.com/office/drawing/2014/main" id="{76500C0E-2B7C-8FD2-A4BB-ABDDF40890FD}"/>
              </a:ext>
            </a:extLst>
          </p:cNvPr>
          <p:cNvSpPr/>
          <p:nvPr/>
        </p:nvSpPr>
        <p:spPr>
          <a:xfrm>
            <a:off x="2324100" y="457200"/>
            <a:ext cx="4495800" cy="13716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ILMU</a:t>
            </a:r>
          </a:p>
        </p:txBody>
      </p:sp>
      <p:sp>
        <p:nvSpPr>
          <p:cNvPr id="2" name="Rectangle: Rounded Corners 1">
            <a:extLst>
              <a:ext uri="{FF2B5EF4-FFF2-40B4-BE49-F238E27FC236}">
                <a16:creationId xmlns:a16="http://schemas.microsoft.com/office/drawing/2014/main" id="{36902F3E-95A8-1F99-AFF9-8D169C969DCD}"/>
              </a:ext>
            </a:extLst>
          </p:cNvPr>
          <p:cNvSpPr/>
          <p:nvPr/>
        </p:nvSpPr>
        <p:spPr>
          <a:xfrm>
            <a:off x="419098" y="5181600"/>
            <a:ext cx="4229102"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28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KEBENARAN</a:t>
            </a:r>
            <a:endParaRPr lang="fi-FI" sz="2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id="{6CCB9B2C-DB1F-1450-C5A4-8306DEE890B3}"/>
              </a:ext>
            </a:extLst>
          </p:cNvPr>
          <p:cNvSpPr/>
          <p:nvPr/>
        </p:nvSpPr>
        <p:spPr>
          <a:xfrm>
            <a:off x="4953000" y="5181600"/>
            <a:ext cx="388620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28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KEBIJAKSANAAN</a:t>
            </a:r>
          </a:p>
        </p:txBody>
      </p:sp>
    </p:spTree>
    <p:extLst>
      <p:ext uri="{BB962C8B-B14F-4D97-AF65-F5344CB8AC3E}">
        <p14:creationId xmlns:p14="http://schemas.microsoft.com/office/powerpoint/2010/main" val="251107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4114800"/>
            <a:ext cx="8784962" cy="2677656"/>
          </a:xfrm>
          <a:prstGeom prst="rect">
            <a:avLst/>
          </a:prstGeom>
        </p:spPr>
        <p:txBody>
          <a:bodyPr wrap="square">
            <a:spAutoFit/>
          </a:bodyPr>
          <a:lstStyle/>
          <a:p>
            <a:pPr algn="just"/>
            <a:r>
              <a:rPr lang="en-US" sz="2400" b="1" dirty="0" err="1">
                <a:ln w="1905"/>
                <a:effectLst>
                  <a:innerShdw blurRad="69850" dist="43180" dir="5400000">
                    <a:srgbClr val="000000">
                      <a:alpha val="65000"/>
                    </a:srgbClr>
                  </a:innerShdw>
                </a:effectLst>
              </a:rPr>
              <a:t>Maksudnya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2400" b="1" dirty="0" err="1">
                <a:ln w="1905"/>
                <a:solidFill>
                  <a:schemeClr val="accent2">
                    <a:lumMod val="75000"/>
                  </a:schemeClr>
                </a:solidFill>
                <a:effectLst>
                  <a:innerShdw blurRad="69850" dist="43180" dir="5400000">
                    <a:srgbClr val="000000">
                      <a:alpha val="65000"/>
                    </a:srgbClr>
                  </a:innerShdw>
                </a:effectLst>
              </a:rPr>
              <a:t>Wahai</a:t>
            </a:r>
            <a:r>
              <a:rPr lang="en-US" sz="2400" b="1" dirty="0">
                <a:ln w="1905"/>
                <a:solidFill>
                  <a:schemeClr val="accent2">
                    <a:lumMod val="75000"/>
                  </a:schemeClr>
                </a:solidFill>
                <a:effectLst>
                  <a:innerShdw blurRad="69850" dist="43180" dir="5400000">
                    <a:srgbClr val="000000">
                      <a:alpha val="65000"/>
                    </a:srgbClr>
                  </a:innerShdw>
                </a:effectLst>
              </a:rPr>
              <a:t> orang yang </a:t>
            </a:r>
            <a:r>
              <a:rPr lang="en-US" sz="2400" b="1" dirty="0" err="1">
                <a:ln w="1905"/>
                <a:solidFill>
                  <a:schemeClr val="accent2">
                    <a:lumMod val="75000"/>
                  </a:schemeClr>
                </a:solidFill>
                <a:effectLst>
                  <a:innerShdw blurRad="69850" dist="43180" dir="5400000">
                    <a:srgbClr val="000000">
                      <a:alpha val="65000"/>
                    </a:srgbClr>
                  </a:innerShdw>
                </a:effectLst>
              </a:rPr>
              <a:t>beriman</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Apabila</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kamu</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diminta</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memberi</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lapang</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dalam</a:t>
            </a:r>
            <a:r>
              <a:rPr lang="en-US" sz="2400" b="1" dirty="0">
                <a:ln w="1905"/>
                <a:solidFill>
                  <a:schemeClr val="accent2">
                    <a:lumMod val="75000"/>
                  </a:schemeClr>
                </a:solidFill>
                <a:effectLst>
                  <a:innerShdw blurRad="69850" dist="43180" dir="5400000">
                    <a:srgbClr val="000000">
                      <a:alpha val="65000"/>
                    </a:srgbClr>
                  </a:innerShdw>
                </a:effectLst>
              </a:rPr>
              <a:t> majlis, </a:t>
            </a:r>
            <a:r>
              <a:rPr lang="en-US" sz="2400" b="1" dirty="0" err="1">
                <a:ln w="1905"/>
                <a:solidFill>
                  <a:schemeClr val="accent2">
                    <a:lumMod val="75000"/>
                  </a:schemeClr>
                </a:solidFill>
                <a:effectLst>
                  <a:innerShdw blurRad="69850" dist="43180" dir="5400000">
                    <a:srgbClr val="000000">
                      <a:alpha val="65000"/>
                    </a:srgbClr>
                  </a:innerShdw>
                </a:effectLst>
              </a:rPr>
              <a:t>maka</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lapangkanlah</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nescaya</a:t>
            </a:r>
            <a:r>
              <a:rPr lang="en-US" sz="2400" b="1" dirty="0">
                <a:ln w="1905"/>
                <a:solidFill>
                  <a:schemeClr val="accent2">
                    <a:lumMod val="75000"/>
                  </a:schemeClr>
                </a:solidFill>
                <a:effectLst>
                  <a:innerShdw blurRad="69850" dist="43180" dir="5400000">
                    <a:srgbClr val="000000">
                      <a:alpha val="65000"/>
                    </a:srgbClr>
                  </a:innerShdw>
                </a:effectLst>
              </a:rPr>
              <a:t> Allah </a:t>
            </a:r>
            <a:r>
              <a:rPr lang="en-US" sz="2400" b="1" dirty="0" err="1">
                <a:ln w="1905"/>
                <a:solidFill>
                  <a:schemeClr val="accent2">
                    <a:lumMod val="75000"/>
                  </a:schemeClr>
                </a:solidFill>
                <a:effectLst>
                  <a:innerShdw blurRad="69850" dist="43180" dir="5400000">
                    <a:srgbClr val="000000">
                      <a:alpha val="65000"/>
                    </a:srgbClr>
                  </a:innerShdw>
                </a:effectLst>
              </a:rPr>
              <a:t>akan</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melapangkan</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untuk</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kamu</a:t>
            </a:r>
            <a:r>
              <a:rPr lang="en-US" sz="2400" b="1" dirty="0">
                <a:ln w="1905"/>
                <a:solidFill>
                  <a:schemeClr val="accent2">
                    <a:lumMod val="75000"/>
                  </a:schemeClr>
                </a:solidFill>
                <a:effectLst>
                  <a:innerShdw blurRad="69850" dist="43180" dir="5400000">
                    <a:srgbClr val="000000">
                      <a:alpha val="65000"/>
                    </a:srgbClr>
                  </a:innerShdw>
                </a:effectLst>
              </a:rPr>
              <a:t>. Dan </a:t>
            </a:r>
            <a:r>
              <a:rPr lang="en-US" sz="2400" b="1" dirty="0" err="1">
                <a:ln w="1905"/>
                <a:solidFill>
                  <a:schemeClr val="accent2">
                    <a:lumMod val="75000"/>
                  </a:schemeClr>
                </a:solidFill>
                <a:effectLst>
                  <a:innerShdw blurRad="69850" dist="43180" dir="5400000">
                    <a:srgbClr val="000000">
                      <a:alpha val="65000"/>
                    </a:srgbClr>
                  </a:innerShdw>
                </a:effectLst>
              </a:rPr>
              <a:t>apabila</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diminta</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kamu</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bangun</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maka</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bangunlah</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supaya</a:t>
            </a:r>
            <a:r>
              <a:rPr lang="en-US" sz="2400" b="1" dirty="0">
                <a:ln w="1905"/>
                <a:solidFill>
                  <a:schemeClr val="accent2">
                    <a:lumMod val="75000"/>
                  </a:schemeClr>
                </a:solidFill>
                <a:effectLst>
                  <a:innerShdw blurRad="69850" dist="43180" dir="5400000">
                    <a:srgbClr val="000000">
                      <a:alpha val="65000"/>
                    </a:srgbClr>
                  </a:innerShdw>
                </a:effectLst>
              </a:rPr>
              <a:t> Allah </a:t>
            </a:r>
            <a:r>
              <a:rPr lang="en-US" sz="2400" b="1" dirty="0" err="1">
                <a:ln w="1905"/>
                <a:solidFill>
                  <a:schemeClr val="accent2">
                    <a:lumMod val="75000"/>
                  </a:schemeClr>
                </a:solidFill>
                <a:effectLst>
                  <a:innerShdw blurRad="69850" dist="43180" dir="5400000">
                    <a:srgbClr val="000000">
                      <a:alpha val="65000"/>
                    </a:srgbClr>
                  </a:innerShdw>
                </a:effectLst>
              </a:rPr>
              <a:t>meninggikan</a:t>
            </a:r>
            <a:r>
              <a:rPr lang="en-US" sz="2400" b="1" dirty="0">
                <a:ln w="1905"/>
                <a:solidFill>
                  <a:schemeClr val="accent2">
                    <a:lumMod val="75000"/>
                  </a:schemeClr>
                </a:solidFill>
                <a:effectLst>
                  <a:innerShdw blurRad="69850" dist="43180" dir="5400000">
                    <a:srgbClr val="000000">
                      <a:alpha val="65000"/>
                    </a:srgbClr>
                  </a:innerShdw>
                </a:effectLst>
              </a:rPr>
              <a:t> orang yang </a:t>
            </a:r>
            <a:r>
              <a:rPr lang="en-US" sz="2400" b="1" dirty="0" err="1">
                <a:ln w="1905"/>
                <a:solidFill>
                  <a:schemeClr val="accent2">
                    <a:lumMod val="75000"/>
                  </a:schemeClr>
                </a:solidFill>
                <a:effectLst>
                  <a:innerShdw blurRad="69850" dist="43180" dir="5400000">
                    <a:srgbClr val="000000">
                      <a:alpha val="65000"/>
                    </a:srgbClr>
                  </a:innerShdw>
                </a:effectLst>
              </a:rPr>
              <a:t>beriman</a:t>
            </a:r>
            <a:r>
              <a:rPr lang="en-US" sz="2400" b="1" dirty="0">
                <a:ln w="1905"/>
                <a:solidFill>
                  <a:schemeClr val="accent2">
                    <a:lumMod val="75000"/>
                  </a:schemeClr>
                </a:solidFill>
                <a:effectLst>
                  <a:innerShdw blurRad="69850" dist="43180" dir="5400000">
                    <a:srgbClr val="000000">
                      <a:alpha val="65000"/>
                    </a:srgbClr>
                  </a:innerShdw>
                </a:effectLst>
              </a:rPr>
              <a:t> di </a:t>
            </a:r>
            <a:r>
              <a:rPr lang="en-US" sz="2400" b="1" dirty="0" err="1">
                <a:ln w="1905"/>
                <a:solidFill>
                  <a:schemeClr val="accent2">
                    <a:lumMod val="75000"/>
                  </a:schemeClr>
                </a:solidFill>
                <a:effectLst>
                  <a:innerShdw blurRad="69850" dist="43180" dir="5400000">
                    <a:srgbClr val="000000">
                      <a:alpha val="65000"/>
                    </a:srgbClr>
                  </a:innerShdw>
                </a:effectLst>
              </a:rPr>
              <a:t>antara</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kamu</a:t>
            </a:r>
            <a:r>
              <a:rPr lang="en-US" sz="2400" b="1" dirty="0">
                <a:ln w="1905"/>
                <a:solidFill>
                  <a:schemeClr val="accent2">
                    <a:lumMod val="75000"/>
                  </a:schemeClr>
                </a:solidFill>
                <a:effectLst>
                  <a:innerShdw blurRad="69850" dist="43180" dir="5400000">
                    <a:srgbClr val="000000">
                      <a:alpha val="65000"/>
                    </a:srgbClr>
                  </a:innerShdw>
                </a:effectLst>
              </a:rPr>
              <a:t>, dan juga orang yang </a:t>
            </a:r>
            <a:r>
              <a:rPr lang="en-US" sz="2400" b="1" dirty="0" err="1">
                <a:ln w="1905"/>
                <a:solidFill>
                  <a:schemeClr val="accent2">
                    <a:lumMod val="75000"/>
                  </a:schemeClr>
                </a:solidFill>
                <a:effectLst>
                  <a:innerShdw blurRad="69850" dist="43180" dir="5400000">
                    <a:srgbClr val="000000">
                      <a:alpha val="65000"/>
                    </a:srgbClr>
                  </a:innerShdw>
                </a:effectLst>
              </a:rPr>
              <a:t>diberi</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ilmu</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pengetahuan</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akan</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beberapa</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darjat</a:t>
            </a:r>
            <a:r>
              <a:rPr lang="en-US" sz="2400" b="1" dirty="0">
                <a:ln w="1905"/>
                <a:solidFill>
                  <a:schemeClr val="accent2">
                    <a:lumMod val="75000"/>
                  </a:schemeClr>
                </a:solidFill>
                <a:effectLst>
                  <a:innerShdw blurRad="69850" dist="43180" dir="5400000">
                    <a:srgbClr val="000000">
                      <a:alpha val="65000"/>
                    </a:srgbClr>
                  </a:innerShdw>
                </a:effectLst>
              </a:rPr>
              <a:t>. Dan Allah </a:t>
            </a:r>
            <a:r>
              <a:rPr lang="en-US" sz="2400" b="1" dirty="0" err="1">
                <a:ln w="1905"/>
                <a:solidFill>
                  <a:schemeClr val="accent2">
                    <a:lumMod val="75000"/>
                  </a:schemeClr>
                </a:solidFill>
                <a:effectLst>
                  <a:innerShdw blurRad="69850" dist="43180" dir="5400000">
                    <a:srgbClr val="000000">
                      <a:alpha val="65000"/>
                    </a:srgbClr>
                  </a:innerShdw>
                </a:effectLst>
              </a:rPr>
              <a:t>Maha</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Mengetahui</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tentang</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apa</a:t>
            </a:r>
            <a:r>
              <a:rPr lang="en-US" sz="2400" b="1" dirty="0">
                <a:ln w="1905"/>
                <a:solidFill>
                  <a:schemeClr val="accent2">
                    <a:lumMod val="75000"/>
                  </a:schemeClr>
                </a:solidFill>
                <a:effectLst>
                  <a:innerShdw blurRad="69850" dist="43180" dir="5400000">
                    <a:srgbClr val="000000">
                      <a:alpha val="65000"/>
                    </a:srgbClr>
                  </a:innerShdw>
                </a:effectLst>
              </a:rPr>
              <a:t> yang </a:t>
            </a:r>
            <a:r>
              <a:rPr lang="en-US" sz="2400" b="1" dirty="0" err="1">
                <a:ln w="1905"/>
                <a:solidFill>
                  <a:schemeClr val="accent2">
                    <a:lumMod val="75000"/>
                  </a:schemeClr>
                </a:solidFill>
                <a:effectLst>
                  <a:innerShdw blurRad="69850" dist="43180" dir="5400000">
                    <a:srgbClr val="000000">
                      <a:alpha val="65000"/>
                    </a:srgbClr>
                  </a:innerShdw>
                </a:effectLst>
              </a:rPr>
              <a:t>kamu</a:t>
            </a:r>
            <a:r>
              <a:rPr lang="en-US" sz="2400" b="1" dirty="0">
                <a:ln w="1905"/>
                <a:solidFill>
                  <a:schemeClr val="accent2">
                    <a:lumMod val="75000"/>
                  </a:schemeClr>
                </a:solidFill>
                <a:effectLst>
                  <a:innerShdw blurRad="69850" dist="43180" dir="5400000">
                    <a:srgbClr val="000000">
                      <a:alpha val="65000"/>
                    </a:srgbClr>
                  </a:innerShdw>
                </a:effectLst>
              </a:rPr>
              <a:t> </a:t>
            </a:r>
            <a:r>
              <a:rPr lang="en-US" sz="2400" b="1" dirty="0" err="1">
                <a:ln w="1905"/>
                <a:solidFill>
                  <a:schemeClr val="accent2">
                    <a:lumMod val="75000"/>
                  </a:schemeClr>
                </a:solidFill>
                <a:effectLst>
                  <a:innerShdw blurRad="69850" dist="43180" dir="5400000">
                    <a:srgbClr val="000000">
                      <a:alpha val="65000"/>
                    </a:srgbClr>
                  </a:innerShdw>
                </a:effectLst>
              </a:rPr>
              <a:t>lakukan</a:t>
            </a:r>
            <a:r>
              <a:rPr lang="en-US" sz="24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Al-Mujadilah ayat 11:</a:t>
            </a:r>
          </a:p>
        </p:txBody>
      </p:sp>
      <p:pic>
        <p:nvPicPr>
          <p:cNvPr id="12" name="Picture 11" descr="A picture containing black, darkness&#10;&#10;Description automatically generated">
            <a:extLst>
              <a:ext uri="{FF2B5EF4-FFF2-40B4-BE49-F238E27FC236}">
                <a16:creationId xmlns:a16="http://schemas.microsoft.com/office/drawing/2014/main" id="{9F05512F-7A07-2451-6EEA-A3D30C243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57" y="1109042"/>
            <a:ext cx="8409791" cy="2887315"/>
          </a:xfrm>
          <a:prstGeom prst="rect">
            <a:avLst/>
          </a:prstGeom>
        </p:spPr>
      </p:pic>
    </p:spTree>
    <p:extLst>
      <p:ext uri="{BB962C8B-B14F-4D97-AF65-F5344CB8AC3E}">
        <p14:creationId xmlns:p14="http://schemas.microsoft.com/office/powerpoint/2010/main" val="2203599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12415584</TotalTime>
  <Words>1274</Words>
  <Application>Microsoft Office PowerPoint</Application>
  <PresentationFormat>On-screen Show (4:3)</PresentationFormat>
  <Paragraphs>169</Paragraphs>
  <Slides>38</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38</vt:i4>
      </vt:variant>
    </vt:vector>
  </HeadingPairs>
  <TitlesOfParts>
    <vt:vector size="53"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768</cp:revision>
  <dcterms:created xsi:type="dcterms:W3CDTF">2017-12-24T04:47:57Z</dcterms:created>
  <dcterms:modified xsi:type="dcterms:W3CDTF">2023-05-17T08:22:10Z</dcterms:modified>
</cp:coreProperties>
</file>